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9" r:id="rId4"/>
    <p:sldId id="259" r:id="rId5"/>
    <p:sldId id="270" r:id="rId6"/>
    <p:sldId id="260" r:id="rId7"/>
    <p:sldId id="257" r:id="rId8"/>
    <p:sldId id="262" r:id="rId9"/>
    <p:sldId id="268" r:id="rId10"/>
    <p:sldId id="267" r:id="rId11"/>
    <p:sldId id="261" r:id="rId12"/>
    <p:sldId id="263" r:id="rId13"/>
    <p:sldId id="280" r:id="rId14"/>
    <p:sldId id="265" r:id="rId15"/>
    <p:sldId id="272" r:id="rId16"/>
    <p:sldId id="271" r:id="rId17"/>
    <p:sldId id="264" r:id="rId18"/>
    <p:sldId id="273" r:id="rId19"/>
    <p:sldId id="266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99049-26B4-6D41-80C7-A35F973506F8}" v="10917" dt="2026-06-09T23:22:5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2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BEAB6-2A5F-E646-8AA3-53AC7E686A94}" type="datetimeFigureOut">
              <a:rPr lang="en-US" smtClean="0"/>
              <a:t>6/6/26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DF1A1-EF22-0F4C-A57B-B63363A9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F72E-CA61-C9E3-3878-4E855A145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EF87D-AA09-533C-F986-E82EB7E4D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8953-F1C4-37ED-0F6D-2A715272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D99-4BB6-6048-AACD-2B194BACA94B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649BE-D120-63FA-2385-E6AFD15F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9FEE-5148-3F7E-FD79-662D05FB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55CC-3157-6F74-5A32-238FFCF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DE966-9437-8FD9-7F9A-9862000B5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4D55-2690-4DE3-9CA8-DAA147B0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EE6F-176A-5145-9422-E836EA4A81DD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8E53-2148-AF76-9312-1A19EA0C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504B-BE64-449C-51CB-2DD8BEA2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9A183-FCEF-BF8F-7880-5776D30F9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D0C95-0370-CAD1-A0EA-B3A405CB6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073F-EFB4-8A6E-DE30-6B8825A0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CC11-347A-D14E-BBE9-161727DD3456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30C53-88C5-52B5-8693-A340711E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DD11-376A-73A5-9D35-C5D3686C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D417-18B3-A09E-40A9-A922CE8D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CB1C-3971-2A2A-808E-7A7A72AB6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DD42-D9A5-B290-7F82-68491D8B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331C-812F-B542-9B04-C319E7B66A12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99E11-15CD-F145-3399-7340D51C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8562-6FCA-DDCF-63F4-2F08EEBE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079C-17D8-F922-5421-EBC7EBB5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7E4F5-A033-2CC5-2FD3-088F3561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7947A-C34D-CF7D-0CA2-CABA94F8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D4C8-9F43-1F47-B500-668DC645BE53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74A50-F122-31B9-E2AC-651CD557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81AB-51D0-CB97-46AA-7EF25244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4CA8-D9F0-E586-C876-0C84D91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1FBB-35A9-5ECA-6F3D-F42C9073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51779-A70A-1C2F-DCFC-ED8A033D2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13C6-7100-39D1-788A-C17EF2D1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00D9-0395-4F44-88BA-2450EA41C3DF}" type="datetime1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6221E-88E1-3121-15A9-0AFA7B85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ACFB9-2790-0076-6D57-B89FCDB9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4744-49A5-4445-5256-4C43A06E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FA6BC-13B5-E786-612F-A946B7188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62177-CF55-4CB8-ED5B-B56FD569D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EE5AB-DB8F-280B-8185-50453BF6B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D5538-86FD-7178-4AE5-E00BD52D4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9F537-5C1B-B2AD-CB02-83915D0C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9C05-8ABB-B442-A976-A2F27C263351}" type="datetime1">
              <a:rPr lang="en-US" smtClean="0"/>
              <a:t>6/6/26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16DBD-75F7-656B-50EF-B54620A1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1DC25-AA71-AEF5-AB39-AD4E04D3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637-2531-E22E-D1D4-A3B43D3A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7BA8-FCCE-65D1-CD4E-D4AEFA36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D624-B701-BB4B-A073-56A0A8601783}" type="datetime1">
              <a:rPr lang="en-US" smtClean="0"/>
              <a:t>6/6/26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FBD57-8F0F-CD86-306C-B2227F39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138C-C724-708E-DEC5-C2AC8853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B0400-F631-02D4-22F1-DE1F71FC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F10-2C6E-E64E-9C41-CADB44FA4E4F}" type="datetime1">
              <a:rPr lang="en-US" smtClean="0"/>
              <a:t>6/6/26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92D0-0D0D-8EAF-541B-3D819683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8806-F1FE-99F1-0CD4-008E8669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5916-DD02-3901-590D-FFA44F4F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E42E-C6F4-3237-A1C0-9CCD7609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0A6CF-3CE2-F3E6-317E-670BA3B67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27CB6-D94C-91CB-15ED-022C0650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3FCB-5882-004C-8581-CB4144062384}" type="datetime1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A0109-4669-6319-1706-9129337B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2AA7D-CC0F-9554-3F6B-2739AE95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2A4D-7F80-6705-14DF-009185C7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194A1-575C-52FC-659E-CC8895D6F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8AC6D-CA1D-CBEB-7119-4D0589DFF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8A27-8F0C-10D0-80BC-3099E54A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4D01-8903-EF45-8787-F036950997A8}" type="datetime1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4A7E6-CCE5-5FAB-30E0-D2AC4765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FFF01-B9D4-999E-D5EC-73DEA035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EC83C-8A58-AE0B-6AD7-FB7D225D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0B9BC-EC79-0994-F85B-284D8D832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E2298-C464-ED15-A66B-AC2BFA527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C01F-97F4-904D-AD6B-7F2416B47A5D}" type="datetime1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F0F8-248B-5363-C2F4-CD62214D6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3AF0-EB7A-DB88-8268-22E5441FE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1A3EB-B252-6042-891D-C5323145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1D082-05FE-EBB3-4C63-E829D1DD0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Clifford Algebras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8D815-AE06-57D0-97F2-F9736B63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Christopher M. Donohue (CMD)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0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0B71E7-BFDF-8BC5-AF25-E6BFEDE0E78F}"/>
              </a:ext>
            </a:extLst>
          </p:cNvPr>
          <p:cNvSpPr txBox="1">
            <a:spLocks/>
          </p:cNvSpPr>
          <p:nvPr/>
        </p:nvSpPr>
        <p:spPr>
          <a:xfrm>
            <a:off x="1266854" y="1526919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1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309877"/>
                  </p:ext>
                </p:extLst>
              </p:nvPr>
            </p:nvGraphicFramePr>
            <p:xfrm>
              <a:off x="1861854" y="168614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309877"/>
                  </p:ext>
                </p:extLst>
              </p:nvPr>
            </p:nvGraphicFramePr>
            <p:xfrm>
              <a:off x="1861854" y="168614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93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50" r="-10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50" r="-62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103448" r="-30125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03448" r="-19937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250" t="-103448" r="-100625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1250" t="-103448" r="-625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196667" r="-30125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000" t="-196667" r="-19937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50" t="-196667" r="-10062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50" t="-196667" r="-625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306897" r="-30125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000" t="-306897" r="-19937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50" t="-306897" r="-100625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50" t="-306897" r="-625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EB52E8-E4BF-C752-13ED-4DA43C5FF5D4}"/>
              </a:ext>
            </a:extLst>
          </p:cNvPr>
          <p:cNvSpPr txBox="1">
            <a:spLocks/>
          </p:cNvSpPr>
          <p:nvPr/>
        </p:nvSpPr>
        <p:spPr>
          <a:xfrm>
            <a:off x="1395766" y="2927454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066C48-DAD1-583E-9A39-47920A25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14C11D4-7872-81D5-E535-FA09C95B09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5179" y="2933745"/>
                <a:ext cx="10216246" cy="3648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you get back the Quaternions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14C11D4-7872-81D5-E535-FA09C95B0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9" y="2933745"/>
                <a:ext cx="10216246" cy="3648806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Visualizing Quaternions : r/math">
            <a:extLst>
              <a:ext uri="{FF2B5EF4-FFF2-40B4-BE49-F238E27FC236}">
                <a16:creationId xmlns:a16="http://schemas.microsoft.com/office/drawing/2014/main" id="{C93DE13D-273F-791D-3F3E-8D1BAB4C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55" y="4005647"/>
            <a:ext cx="3182043" cy="23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6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Clifford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18B4595-E16F-5BBB-FB19-F23C772E67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633" y="975573"/>
                <a:ext cx="7717658" cy="55045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Inner Product 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Exterior 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exterior product can be interpreted as an oriented area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 higher dimensions: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Pretty naturally comes from rules laid out: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18B4595-E16F-5BBB-FB19-F23C772E6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33" y="975573"/>
                <a:ext cx="7717658" cy="5504533"/>
              </a:xfrm>
              <a:prstGeom prst="rect">
                <a:avLst/>
              </a:prstGeom>
              <a:blipFill>
                <a:blip r:embed="rId2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306C-0DDC-E518-EAE2-86B62270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E9669-DE83-DED2-50A6-494532A9F45D}"/>
              </a:ext>
            </a:extLst>
          </p:cNvPr>
          <p:cNvSpPr/>
          <p:nvPr/>
        </p:nvSpPr>
        <p:spPr>
          <a:xfrm>
            <a:off x="8472436" y="490303"/>
            <a:ext cx="3498112" cy="36573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3C4423-EB8F-57F9-C4B9-3CF8BC94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60" y="712426"/>
            <a:ext cx="2794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6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76574-7B21-5E8F-FF64-914C099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AC5E615-95A7-1FC3-1D9D-0E7C03533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5386" y="1498146"/>
                <a:ext cx="10086947" cy="4692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is an eight dimensional algebra</a:t>
                </a:r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0" dirty="0">
                    <a:solidFill>
                      <a:schemeClr val="bg1"/>
                    </a:solidFill>
                  </a:rPr>
                  <a:t>the scalar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0" dirty="0">
                    <a:solidFill>
                      <a:schemeClr val="bg1"/>
                    </a:solidFill>
                  </a:rPr>
                  <a:t>the vectors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0" dirty="0">
                    <a:solidFill>
                      <a:schemeClr val="bg1"/>
                    </a:solidFill>
                  </a:rPr>
                  <a:t>bivectors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i="1" dirty="0">
                    <a:solidFill>
                      <a:schemeClr val="bg1"/>
                    </a:solidFill>
                  </a:rPr>
                  <a:t>, </a:t>
                </a:r>
                <a:r>
                  <a:rPr lang="en-US" b="0" dirty="0">
                    <a:solidFill>
                      <a:schemeClr val="bg1"/>
                    </a:solidFill>
                  </a:rPr>
                  <a:t>volume element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exterior product clearly lines up with the cross product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AC5E615-95A7-1FC3-1D9D-0E7C0353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86" y="1498146"/>
                <a:ext cx="10086947" cy="4692906"/>
              </a:xfrm>
              <a:prstGeom prst="rect">
                <a:avLst/>
              </a:prstGeom>
              <a:blipFill>
                <a:blip r:embed="rId3"/>
                <a:stretch>
                  <a:fillRect l="-1132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880E893-5157-F253-77A9-CAF849B99A9A}"/>
              </a:ext>
            </a:extLst>
          </p:cNvPr>
          <p:cNvSpPr/>
          <p:nvPr/>
        </p:nvSpPr>
        <p:spPr>
          <a:xfrm>
            <a:off x="7672523" y="501567"/>
            <a:ext cx="4254280" cy="3517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9ECB359-BB83-556F-6CE4-42445D91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61" y="560142"/>
            <a:ext cx="3810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1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918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2" y="275449"/>
                <a:ext cx="7804609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Maxwell’s Equations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2" y="275449"/>
                <a:ext cx="7804609" cy="1046081"/>
              </a:xfrm>
              <a:prstGeom prst="rect">
                <a:avLst/>
              </a:prstGeom>
              <a:blipFill>
                <a:blip r:embed="rId2"/>
                <a:stretch>
                  <a:fillRect r="-488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76574-7B21-5E8F-FF64-914C099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C5E615-95A7-1FC3-1D9D-0E7C035335CD}"/>
              </a:ext>
            </a:extLst>
          </p:cNvPr>
          <p:cNvSpPr txBox="1">
            <a:spLocks/>
          </p:cNvSpPr>
          <p:nvPr/>
        </p:nvSpPr>
        <p:spPr>
          <a:xfrm>
            <a:off x="995386" y="1498146"/>
            <a:ext cx="10086947" cy="97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With a cleaner way of expressing the cross product, some physics equations simplify down. For instance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73D64A-3139-6864-7A89-8D9C7A27DCF3}"/>
                  </a:ext>
                </a:extLst>
              </p:cNvPr>
              <p:cNvSpPr txBox="1"/>
              <p:nvPr/>
            </p:nvSpPr>
            <p:spPr>
              <a:xfrm>
                <a:off x="1426347" y="2522208"/>
                <a:ext cx="3007429" cy="378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</a:endParaRPr>
              </a:p>
              <a:p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73D64A-3139-6864-7A89-8D9C7A27D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47" y="2522208"/>
                <a:ext cx="3007429" cy="3788345"/>
              </a:xfrm>
              <a:prstGeom prst="rect">
                <a:avLst/>
              </a:prstGeom>
              <a:blipFill>
                <a:blip r:embed="rId3"/>
                <a:stretch>
                  <a:fillRect l="-844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9DD5AB69-3494-87FE-E91C-78440AD79D89}"/>
              </a:ext>
            </a:extLst>
          </p:cNvPr>
          <p:cNvSpPr/>
          <p:nvPr/>
        </p:nvSpPr>
        <p:spPr>
          <a:xfrm>
            <a:off x="4637379" y="3750188"/>
            <a:ext cx="1222744" cy="5643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0FFF79-5CBC-DB48-8AC5-0D083DB26DA9}"/>
                  </a:ext>
                </a:extLst>
              </p:cNvPr>
              <p:cNvSpPr txBox="1"/>
              <p:nvPr/>
            </p:nvSpPr>
            <p:spPr>
              <a:xfrm>
                <a:off x="6155817" y="3455539"/>
                <a:ext cx="5327283" cy="10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0FFF79-5CBC-DB48-8AC5-0D083DB2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817" y="3455539"/>
                <a:ext cx="5327283" cy="1039195"/>
              </a:xfrm>
              <a:prstGeom prst="rect">
                <a:avLst/>
              </a:prstGeom>
              <a:blipFill>
                <a:blip r:embed="rId4"/>
                <a:stretch>
                  <a:fillRect r="-95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Breaking Things Up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l="-181" t="-1190" r="-217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063AA-5EF5-F0A9-CC6D-305DC69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5CAE67-38A2-E5D0-8D57-CF0EE7F48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499" y="1321530"/>
                <a:ext cx="10849965" cy="4692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Just lik</a:t>
                </a:r>
                <a:r>
                  <a:rPr lang="en-US" dirty="0">
                    <a:solidFill>
                      <a:schemeClr val="bg1"/>
                    </a:solidFill>
                  </a:rPr>
                  <a:t>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we can try to identify differen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with things we already know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commutes with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This should look familiar. It’s the relations between the Pauli Matrices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endParaRPr lang="en-US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5CAE67-38A2-E5D0-8D57-CF0EE7F48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99" y="1321530"/>
                <a:ext cx="10849965" cy="4692906"/>
              </a:xfrm>
              <a:prstGeom prst="rect">
                <a:avLst/>
              </a:prstGeom>
              <a:blipFill>
                <a:blip r:embed="rId3"/>
                <a:stretch>
                  <a:fillRect l="-1053" t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6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Breaking Things Up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l="-181" t="-1190" r="-217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063AA-5EF5-F0A9-CC6D-305DC69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5CAE67-38A2-E5D0-8D57-CF0EE7F48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30"/>
                <a:ext cx="10086947" cy="4692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bg1"/>
                    </a:solidFill>
                  </a:rPr>
                  <a:t>The 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Even subalgebra: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𝑦𝑖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𝑖𝑧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b="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5CAE67-38A2-E5D0-8D57-CF0EE7F48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30"/>
                <a:ext cx="10086947" cy="4692906"/>
              </a:xfrm>
              <a:prstGeom prst="rect">
                <a:avLst/>
              </a:prstGeom>
              <a:blipFill>
                <a:blip r:embed="rId3"/>
                <a:stretch>
                  <a:fillRect l="-113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45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Involutions 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063AA-5EF5-F0A9-CC6D-305DC69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9A729D6-1491-F55C-9D96-D7E31F54CA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30"/>
                <a:ext cx="10086947" cy="4692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Grade Involution: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Reversion: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Clifford Conjugation: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Inverse: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so like dividing by complex number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9A729D6-1491-F55C-9D96-D7E31F54C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30"/>
                <a:ext cx="10086947" cy="4692906"/>
              </a:xfrm>
              <a:prstGeom prst="rect">
                <a:avLst/>
              </a:prstGeom>
              <a:blipFill>
                <a:blip r:embed="rId3"/>
                <a:stretch>
                  <a:fillRect l="-113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Rotation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A99D4-FC0A-80BD-4C30-A6A1DFEC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679E3D-9E0B-350A-D271-9431C48851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30"/>
                <a:ext cx="6458719" cy="4692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are symmetric about</a:t>
                </a:r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is obtain by taking  and reflecting it across the plane ⟂ to a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If you do this twice: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rotates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around an axis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⟂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by twice the angle between a and b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679E3D-9E0B-350A-D271-9431C488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30"/>
                <a:ext cx="6458719" cy="4692906"/>
              </a:xfrm>
              <a:prstGeom prst="rect">
                <a:avLst/>
              </a:prstGeom>
              <a:blipFill>
                <a:blip r:embed="rId3"/>
                <a:stretch>
                  <a:fillRect l="-1768" t="-3514" r="-2750" b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triangle&#10;&#10;Description automatically generated">
            <a:extLst>
              <a:ext uri="{FF2B5EF4-FFF2-40B4-BE49-F238E27FC236}">
                <a16:creationId xmlns:a16="http://schemas.microsoft.com/office/drawing/2014/main" id="{CD918EF1-62FF-E485-A26B-0051E9B4C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231" y="1019647"/>
            <a:ext cx="3719626" cy="2157824"/>
          </a:xfrm>
          <a:prstGeom prst="rect">
            <a:avLst/>
          </a:prstGeom>
        </p:spPr>
      </p:pic>
      <p:pic>
        <p:nvPicPr>
          <p:cNvPr id="12" name="Picture 11" descr="A diagram of a complex geometry&#10;&#10;Description automatically generated with medium confidence">
            <a:extLst>
              <a:ext uri="{FF2B5EF4-FFF2-40B4-BE49-F238E27FC236}">
                <a16:creationId xmlns:a16="http://schemas.microsoft.com/office/drawing/2014/main" id="{C8F2FA6E-ACAE-99BC-0A5A-713843919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231" y="3284092"/>
            <a:ext cx="3634548" cy="26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9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Rotation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A99D4-FC0A-80BD-4C30-A6A1DFEC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679E3D-9E0B-350A-D271-9431C48851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7227731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This gives us a sense for the general formula for 3D rotations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If we want to rotate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about an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 angle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This is an element of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Spin</m:t>
                    </m:r>
                    <m:d>
                      <m:dPr>
                        <m:ctrl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Translating that into matrices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Spin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=1}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679E3D-9E0B-350A-D271-9431C488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7227731" cy="5261021"/>
              </a:xfrm>
              <a:prstGeom prst="rect">
                <a:avLst/>
              </a:prstGeom>
              <a:blipFill>
                <a:blip r:embed="rId3"/>
                <a:stretch>
                  <a:fillRect l="-1579" t="-1928" r="-1228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triangle&#10;&#10;Description automatically generated">
            <a:extLst>
              <a:ext uri="{FF2B5EF4-FFF2-40B4-BE49-F238E27FC236}">
                <a16:creationId xmlns:a16="http://schemas.microsoft.com/office/drawing/2014/main" id="{CD918EF1-62FF-E485-A26B-0051E9B4C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231" y="1019647"/>
            <a:ext cx="3719626" cy="2157824"/>
          </a:xfrm>
          <a:prstGeom prst="rect">
            <a:avLst/>
          </a:prstGeom>
        </p:spPr>
      </p:pic>
      <p:pic>
        <p:nvPicPr>
          <p:cNvPr id="12" name="Picture 11" descr="A diagram of a complex geometry&#10;&#10;Description automatically generated with medium confidence">
            <a:extLst>
              <a:ext uri="{FF2B5EF4-FFF2-40B4-BE49-F238E27FC236}">
                <a16:creationId xmlns:a16="http://schemas.microsoft.com/office/drawing/2014/main" id="{C8F2FA6E-ACAE-99BC-0A5A-713843919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231" y="3284092"/>
            <a:ext cx="3634548" cy="26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8049158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Review Schrödinger-Pauli Equation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Since the Pauli matrices are popping up, it might make sense to connect this back to Quantum Mechanics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𝜕𝜓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𝜕𝜓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−ℏ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operates on two-component column matrices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Pauli spinors: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You could instead write them as 2⨉2 matrices: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Pauli spinors form a left ideal of Mat(2,ℂ)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2"/>
                <a:stretch>
                  <a:fillRect l="-1006" t="-2410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7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Tensor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1A8254-BCC0-DC9C-01C4-A634D4E7FDAB}"/>
                  </a:ext>
                </a:extLst>
              </p:cNvPr>
              <p:cNvSpPr txBox="1"/>
              <p:nvPr/>
            </p:nvSpPr>
            <p:spPr>
              <a:xfrm>
                <a:off x="1058500" y="1075967"/>
                <a:ext cx="6906652" cy="488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We all know scalar fields: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We all know Vector spaces: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We can take a direct product of vector spaces vector space: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Can treat just like a Cartesian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or complex numbers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Tensor Algebra: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⊕…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1A8254-BCC0-DC9C-01C4-A634D4E7F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075967"/>
                <a:ext cx="6906652" cy="4884671"/>
              </a:xfrm>
              <a:prstGeom prst="rect">
                <a:avLst/>
              </a:prstGeom>
              <a:blipFill>
                <a:blip r:embed="rId2"/>
                <a:stretch>
                  <a:fillRect l="-1651" t="-1295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line with a point and a letter&#10;&#10;Description automatically generated with medium confidence">
            <a:extLst>
              <a:ext uri="{FF2B5EF4-FFF2-40B4-BE49-F238E27FC236}">
                <a16:creationId xmlns:a16="http://schemas.microsoft.com/office/drawing/2014/main" id="{C81F0937-EDF9-32AE-7DAC-022191E3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47" y="2560701"/>
            <a:ext cx="1880621" cy="154359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E8EE0C-19A1-A06D-BC82-CB0355C2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ln>
                  <a:solidFill>
                    <a:schemeClr val="bg1"/>
                  </a:solidFill>
                </a:ln>
              </a:rPr>
              <a:t>1</a:t>
            </a:fld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5362" name="Picture 2" descr="Tensor product - Wikipedia">
            <a:extLst>
              <a:ext uri="{FF2B5EF4-FFF2-40B4-BE49-F238E27FC236}">
                <a16:creationId xmlns:a16="http://schemas.microsoft.com/office/drawing/2014/main" id="{D40C7DC8-15AB-2B14-3C9F-D23F917F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24" y="4240818"/>
            <a:ext cx="40386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lorful Jumbo Numbers Bulletin Board">
            <a:extLst>
              <a:ext uri="{FF2B5EF4-FFF2-40B4-BE49-F238E27FC236}">
                <a16:creationId xmlns:a16="http://schemas.microsoft.com/office/drawing/2014/main" id="{3EE74566-F3EA-2716-698A-BA7BDA34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28" y="285272"/>
            <a:ext cx="2106376" cy="21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Pauli Spinors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can translate Pauli spinors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Spinors, S, can be the minimal left ideal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basis of 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idempotent:,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3"/>
                <a:stretch>
                  <a:fillRect l="-1132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5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Pauli Spinors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Scalar products can be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Spinor operator can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Spin is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Rewriting the SE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Shows the quantization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of the spin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Can transform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multiple on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get the equation back but with a new quantization direction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C03992-B056-27AF-DA20-082226A8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3"/>
                <a:stretch>
                  <a:fillRect l="-1132" t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01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Now,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identified the basis vectors with the Pauli Matrices: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identified the basis elements with the gamma matrices: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Similarly, the Lorentz groups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doubly covered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=±1}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𝑆𝑝𝑖𝑛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=±1}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Lorentz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(1,3)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𝑠𝑥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3"/>
                <a:stretch>
                  <a:fillRect l="-1132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0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the Dirac Spinors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Dirac spinors are elements of the minimal left ideal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012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013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Still have left, right projection operators: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3"/>
                <a:stretch>
                  <a:fillRect l="-1132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9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the Dirac Equation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8049158" cy="1046081"/>
              </a:xfrm>
              <a:prstGeom prst="rect">
                <a:avLst/>
              </a:prstGeom>
              <a:blipFill>
                <a:blip r:embed="rId2"/>
                <a:stretch>
                  <a:fillRect t="-11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Get a Spinor operator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(grade involution)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(Clifford-conjugation)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Dirac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D942D0A-3A3B-7EFD-242F-9CA6D9F10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00" y="1321529"/>
                <a:ext cx="10086947" cy="5261021"/>
              </a:xfrm>
              <a:prstGeom prst="rect">
                <a:avLst/>
              </a:prstGeom>
              <a:blipFill>
                <a:blip r:embed="rId3"/>
                <a:stretch>
                  <a:fillRect l="-1132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8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8049158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Clifford Algebra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5506C-C879-BFBF-240C-E4AEB31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942D0A-3A3B-7EFD-242F-9CA6D9F108C0}"/>
              </a:ext>
            </a:extLst>
          </p:cNvPr>
          <p:cNvSpPr txBox="1">
            <a:spLocks/>
          </p:cNvSpPr>
          <p:nvPr/>
        </p:nvSpPr>
        <p:spPr>
          <a:xfrm>
            <a:off x="1058500" y="1321529"/>
            <a:ext cx="10086947" cy="5261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That’s all I got!</a:t>
            </a:r>
          </a:p>
          <a:p>
            <a:r>
              <a:rPr lang="en-US" dirty="0">
                <a:solidFill>
                  <a:schemeClr val="bg1"/>
                </a:solidFill>
              </a:rPr>
              <a:t>P. </a:t>
            </a:r>
            <a:r>
              <a:rPr lang="en-US" dirty="0" err="1">
                <a:solidFill>
                  <a:schemeClr val="bg1"/>
                </a:solidFill>
              </a:rPr>
              <a:t>Lounesto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1" dirty="0">
                <a:solidFill>
                  <a:schemeClr val="bg1"/>
                </a:solidFill>
              </a:rPr>
              <a:t>Clifford Algebras and Spinors</a:t>
            </a:r>
            <a:r>
              <a:rPr lang="en-US" dirty="0">
                <a:solidFill>
                  <a:schemeClr val="bg1"/>
                </a:solidFill>
              </a:rPr>
              <a:t>, Second Edition. Cambridge University Press (2001)</a:t>
            </a:r>
          </a:p>
          <a:p>
            <a:r>
              <a:rPr lang="en-US" dirty="0">
                <a:solidFill>
                  <a:schemeClr val="bg1"/>
                </a:solidFill>
              </a:rPr>
              <a:t>J. </a:t>
            </a:r>
            <a:r>
              <a:rPr lang="en-US" dirty="0" err="1">
                <a:solidFill>
                  <a:schemeClr val="bg1"/>
                </a:solidFill>
              </a:rPr>
              <a:t>Vaz</a:t>
            </a:r>
            <a:r>
              <a:rPr lang="en-US" dirty="0">
                <a:solidFill>
                  <a:schemeClr val="bg1"/>
                </a:solidFill>
              </a:rPr>
              <a:t> &amp; R.D. Rocha, </a:t>
            </a:r>
            <a:r>
              <a:rPr lang="en-US" i="1" dirty="0">
                <a:solidFill>
                  <a:schemeClr val="bg1"/>
                </a:solidFill>
              </a:rPr>
              <a:t>Introduction to Clifford Algebras and Spinors,</a:t>
            </a:r>
            <a:r>
              <a:rPr lang="en-US" dirty="0">
                <a:solidFill>
                  <a:schemeClr val="bg1"/>
                </a:solidFill>
              </a:rPr>
              <a:t> Oxford University Press (2016)</a:t>
            </a:r>
          </a:p>
          <a:p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Clifford GIFs on GIPHY - Be Animated">
            <a:extLst>
              <a:ext uri="{FF2B5EF4-FFF2-40B4-BE49-F238E27FC236}">
                <a16:creationId xmlns:a16="http://schemas.microsoft.com/office/drawing/2014/main" id="{0B1B4730-926A-604B-FFAC-80A85CBE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31" y="3666313"/>
            <a:ext cx="25400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5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 Bunch of Definitions 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A subalgebra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of algebra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</a:t>
                </a:r>
                <a:r>
                  <a:rPr lang="en-US" b="1" dirty="0">
                    <a:solidFill>
                      <a:schemeClr val="bg1"/>
                    </a:solidFill>
                  </a:rPr>
                  <a:t>two-sided ideal </a:t>
                </a: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We can generate a two-sided ideal from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𝐴𝑆𝐴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bg1"/>
                    </a:solidFill>
                  </a:rPr>
                  <a:t>quotient algebra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set of all equivalence classes where the equivalence relation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</a:t>
                </a:r>
                <a:r>
                  <a:rPr lang="en-US" b="1" dirty="0">
                    <a:solidFill>
                      <a:schemeClr val="bg1"/>
                    </a:solidFill>
                  </a:rPr>
                  <a:t>symmetric bilinear </a:t>
                </a:r>
                <a:r>
                  <a:rPr lang="en-US" dirty="0">
                    <a:solidFill>
                      <a:schemeClr val="bg1"/>
                    </a:solidFill>
                  </a:rPr>
                  <a:t>is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such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</a:t>
                </a:r>
                <a:r>
                  <a:rPr lang="en-US" b="1" dirty="0">
                    <a:solidFill>
                      <a:schemeClr val="bg1"/>
                    </a:solidFill>
                  </a:rPr>
                  <a:t>Quadratic form </a:t>
                </a:r>
                <a:r>
                  <a:rPr lang="en-US" dirty="0">
                    <a:solidFill>
                      <a:schemeClr val="bg1"/>
                    </a:solidFill>
                  </a:rPr>
                  <a:t>is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Effectively, it’s a degree 2 polynomial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  <a:blipFill>
                <a:blip r:embed="rId2"/>
                <a:stretch>
                  <a:fillRect l="-868" t="-2915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3440-0DE9-B4D1-7CFF-84644100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Clifford Algebras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vector space over a field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quadratic form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We have the ideal: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But practically, what does that actually mean???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  <a:blipFill>
                <a:blip r:embed="rId2"/>
                <a:stretch>
                  <a:fillRect l="-993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2755-7CD9-EEBC-E158-37A5DEC6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Dennis Clifford GIFs - Find &amp; Share on GIPHY">
            <a:extLst>
              <a:ext uri="{FF2B5EF4-FFF2-40B4-BE49-F238E27FC236}">
                <a16:creationId xmlns:a16="http://schemas.microsoft.com/office/drawing/2014/main" id="{A2D8EED3-DEFF-06DD-B99E-5700AC9F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6" y="1654108"/>
            <a:ext cx="3184909" cy="23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Interpreting the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854" y="1526918"/>
                <a:ext cx="10216246" cy="45647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Consequently, we can simplify tensor products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			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Consequently, the ordering of tensor products can always get flipped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E6BEB8-BBF2-1037-582D-6ECDED4D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4" y="1526918"/>
                <a:ext cx="10216246" cy="4564709"/>
              </a:xfrm>
              <a:prstGeom prst="rect">
                <a:avLst/>
              </a:prstGeom>
              <a:blipFill>
                <a:blip r:embed="rId2"/>
                <a:stretch>
                  <a:fillRect l="-993" t="-194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029E1-5DC9-C645-7CE3-D1BC0572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Example of Clifford Algebra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9CF9688-A852-17C6-08F4-504931ECCE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We have the quadratic form: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)=−1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)=−3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Consider an element of the tensor algebra: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Effectively the Clifford algebra can be written as linear combinations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Any higher order tensor product will get reduced down through the equivalence relations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9CF9688-A852-17C6-08F4-504931ECC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4" y="1526919"/>
                <a:ext cx="10216246" cy="4351338"/>
              </a:xfrm>
              <a:prstGeom prst="rect">
                <a:avLst/>
              </a:prstGeom>
              <a:blipFill>
                <a:blip r:embed="rId2"/>
                <a:stretch>
                  <a:fillRect l="-868" t="-3499" r="-248" b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68CD1-135F-C8E4-5BB6-0092FAE5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F69822A-CF01-3DC8-AD1A-C85A3A6553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554" y="1556720"/>
                <a:ext cx="10216246" cy="44836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The quadratic form can be written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By Sylvester’s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such that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(1,1,…,1,−1,…,−1,0,…,0)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can be written in a basis dependent way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Then construct the Clifford Algebra from the linear combination of the possible product of basis vectors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F69822A-CF01-3DC8-AD1A-C85A3A655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54" y="1556720"/>
                <a:ext cx="10216246" cy="4483651"/>
              </a:xfrm>
              <a:prstGeom prst="rect">
                <a:avLst/>
              </a:prstGeom>
              <a:blipFill>
                <a:blip r:embed="rId2"/>
                <a:stretch>
                  <a:fillRect l="-868" t="-339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95ECDE3A-D862-AE86-D5EA-9D489BF8EC79}"/>
              </a:ext>
            </a:extLst>
          </p:cNvPr>
          <p:cNvSpPr txBox="1">
            <a:spLocks/>
          </p:cNvSpPr>
          <p:nvPr/>
        </p:nvSpPr>
        <p:spPr>
          <a:xfrm>
            <a:off x="2136833" y="275449"/>
            <a:ext cx="6982845" cy="104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Basis Dependent Formulation</a:t>
            </a:r>
          </a:p>
        </p:txBody>
      </p:sp>
      <p:pic>
        <p:nvPicPr>
          <p:cNvPr id="2050" name="Picture 2" descr="bracket white color icon">
            <a:extLst>
              <a:ext uri="{FF2B5EF4-FFF2-40B4-BE49-F238E27FC236}">
                <a16:creationId xmlns:a16="http://schemas.microsoft.com/office/drawing/2014/main" id="{887B074A-8735-3D5B-33B8-526A07F63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8236" r="39781" b="16017"/>
          <a:stretch/>
        </p:blipFill>
        <p:spPr bwMode="auto">
          <a:xfrm rot="16200000">
            <a:off x="3792481" y="2894689"/>
            <a:ext cx="308164" cy="12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" descr="bracket white color icon">
            <a:extLst>
              <a:ext uri="{FF2B5EF4-FFF2-40B4-BE49-F238E27FC236}">
                <a16:creationId xmlns:a16="http://schemas.microsoft.com/office/drawing/2014/main" id="{76BB4F99-B9CD-6333-9F2B-AAC18C514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8236" r="39781" b="16017"/>
          <a:stretch/>
        </p:blipFill>
        <p:spPr bwMode="auto">
          <a:xfrm rot="16200000">
            <a:off x="5174363" y="2811939"/>
            <a:ext cx="308164" cy="13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bracket white color icon">
            <a:extLst>
              <a:ext uri="{FF2B5EF4-FFF2-40B4-BE49-F238E27FC236}">
                <a16:creationId xmlns:a16="http://schemas.microsoft.com/office/drawing/2014/main" id="{0EBEC240-1FF7-2186-C3D6-56FF170AD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8236" r="39781" b="16017"/>
          <a:stretch/>
        </p:blipFill>
        <p:spPr bwMode="auto">
          <a:xfrm rot="16200000">
            <a:off x="6422452" y="3028480"/>
            <a:ext cx="308164" cy="9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2050">
            <a:extLst>
              <a:ext uri="{FF2B5EF4-FFF2-40B4-BE49-F238E27FC236}">
                <a16:creationId xmlns:a16="http://schemas.microsoft.com/office/drawing/2014/main" id="{88FE74EE-91A2-DF9D-B600-404CC7FF644F}"/>
              </a:ext>
            </a:extLst>
          </p:cNvPr>
          <p:cNvSpPr txBox="1"/>
          <p:nvPr/>
        </p:nvSpPr>
        <p:spPr>
          <a:xfrm>
            <a:off x="3765867" y="3530191"/>
            <a:ext cx="39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0E4A4AC3-3FD3-7EDB-2FE1-4C19673DE672}"/>
              </a:ext>
            </a:extLst>
          </p:cNvPr>
          <p:cNvSpPr txBox="1"/>
          <p:nvPr/>
        </p:nvSpPr>
        <p:spPr>
          <a:xfrm>
            <a:off x="5137196" y="3517266"/>
            <a:ext cx="39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013030D6-2DC8-60E7-22A1-C3212BE28A5F}"/>
              </a:ext>
            </a:extLst>
          </p:cNvPr>
          <p:cNvSpPr txBox="1"/>
          <p:nvPr/>
        </p:nvSpPr>
        <p:spPr>
          <a:xfrm>
            <a:off x="6384412" y="3529342"/>
            <a:ext cx="39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055" name="Slide Number Placeholder 2054">
            <a:extLst>
              <a:ext uri="{FF2B5EF4-FFF2-40B4-BE49-F238E27FC236}">
                <a16:creationId xmlns:a16="http://schemas.microsoft.com/office/drawing/2014/main" id="{45DC590A-13C8-AE76-855C-6BA00655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0B71E7-BFDF-8BC5-AF25-E6BFEDE0E78F}"/>
              </a:ext>
            </a:extLst>
          </p:cNvPr>
          <p:cNvSpPr txBox="1">
            <a:spLocks/>
          </p:cNvSpPr>
          <p:nvPr/>
        </p:nvSpPr>
        <p:spPr>
          <a:xfrm>
            <a:off x="1266854" y="1526919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1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31123"/>
                  </p:ext>
                </p:extLst>
              </p:nvPr>
            </p:nvGraphicFramePr>
            <p:xfrm>
              <a:off x="1861854" y="168614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31123"/>
                  </p:ext>
                </p:extLst>
              </p:nvPr>
            </p:nvGraphicFramePr>
            <p:xfrm>
              <a:off x="1861854" y="1686148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93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50" r="-10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50" r="-62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103448" r="-30125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03448" r="-19937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250" t="-103448" r="-100625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1250" t="-103448" r="-625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196667" r="-30125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000" t="-196667" r="-19937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50" t="-196667" r="-10062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50" t="-196667" r="-625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306897" r="-30125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000" t="-306897" r="-19937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250" t="-306897" r="-100625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50" t="-306897" r="-625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382122E-930E-C0E8-BE5D-28AECE0415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5179" y="2933745"/>
                <a:ext cx="1021624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basis of 4 elements: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scalars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vectors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∈∧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bivectors</a:t>
                </a: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Can break up into even and odd subalgebras: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Odd</a:t>
                </a:r>
                <a:r>
                  <a:rPr lang="en-US" b="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Even</a:t>
                </a:r>
                <a:r>
                  <a:rPr lang="en-US" b="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382122E-930E-C0E8-BE5D-28AECE04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9" y="2933745"/>
                <a:ext cx="10216246" cy="4351338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32C02-93C0-E518-3F05-2327CB23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4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25" name="Group 924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26" name="Freeform: Shape 569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570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28" name="Oval 92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31" name="Freeform: Shape 5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5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5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5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5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7A105E1-C567-6FF5-F39A-0056FCD84A94}"/>
              </a:ext>
            </a:extLst>
          </p:cNvPr>
          <p:cNvSpPr/>
          <p:nvPr/>
        </p:nvSpPr>
        <p:spPr>
          <a:xfrm>
            <a:off x="3944679" y="405167"/>
            <a:ext cx="1892596" cy="17012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69822A-CF01-3DC8-AD1A-C85A3A655375}"/>
              </a:ext>
            </a:extLst>
          </p:cNvPr>
          <p:cNvSpPr txBox="1">
            <a:spLocks/>
          </p:cNvSpPr>
          <p:nvPr/>
        </p:nvSpPr>
        <p:spPr>
          <a:xfrm>
            <a:off x="1137554" y="1556721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ECDE3A-D862-AE86-D5EA-9D489BF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33" y="275449"/>
                <a:ext cx="6982845" cy="1046081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0B71E7-BFDF-8BC5-AF25-E6BFEDE0E78F}"/>
              </a:ext>
            </a:extLst>
          </p:cNvPr>
          <p:cNvSpPr txBox="1">
            <a:spLocks/>
          </p:cNvSpPr>
          <p:nvPr/>
        </p:nvSpPr>
        <p:spPr>
          <a:xfrm>
            <a:off x="1266854" y="1526919"/>
            <a:ext cx="102162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1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00901"/>
                  </p:ext>
                </p:extLst>
              </p:nvPr>
            </p:nvGraphicFramePr>
            <p:xfrm>
              <a:off x="1042569" y="1544694"/>
              <a:ext cx="580422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055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25897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258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258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258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3D663E-16EA-C98E-488D-BD8D8E61C7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00901"/>
                  </p:ext>
                </p:extLst>
              </p:nvPr>
            </p:nvGraphicFramePr>
            <p:xfrm>
              <a:off x="1042569" y="1544694"/>
              <a:ext cx="580422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055">
                      <a:extLst>
                        <a:ext uri="{9D8B030D-6E8A-4147-A177-3AD203B41FA5}">
                          <a16:colId xmlns:a16="http://schemas.microsoft.com/office/drawing/2014/main" val="2845303511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1888891778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3349426004"/>
                        </a:ext>
                      </a:extLst>
                    </a:gridCol>
                    <a:gridCol w="1451055">
                      <a:extLst>
                        <a:ext uri="{9D8B030D-6E8A-4147-A177-3AD203B41FA5}">
                          <a16:colId xmlns:a16="http://schemas.microsoft.com/office/drawing/2014/main" val="3063389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54" t="-3448" r="-201754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448" r="-1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632" t="-3448" r="-877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6586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0" t="-103448" r="-29913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1754" t="-103448" r="-20175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000" t="-103448" r="-1000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2632" t="-103448" r="-877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4206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0" t="-203448" r="-29913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1754" t="-203448" r="-201754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3448" r="-1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32" t="-203448" r="-877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8860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0" t="-303448" r="-29913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1754" t="-303448" r="-20175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03448" r="-10000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32" t="-303448" r="-877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936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2EB52E8-E4BF-C752-13ED-4DA43C5FF5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766" y="2927454"/>
                <a:ext cx="10216246" cy="35253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bg1"/>
                  </a:solidFill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If we have a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Rotates the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counter-clockwise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General rotator: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Rotate by angle </a:t>
                </a:r>
                <a:r>
                  <a:rPr lang="en-US" dirty="0" err="1">
                    <a:solidFill>
                      <a:schemeClr val="bg1"/>
                    </a:solidFill>
                  </a:rPr>
                  <a:t>ɸ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𝑆𝑝𝑖𝑛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𝑆𝑝𝑖𝑛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2EB52E8-E4BF-C752-13ED-4DA43C5F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6" y="2927454"/>
                <a:ext cx="10216246" cy="3525379"/>
              </a:xfrm>
              <a:prstGeom prst="rect">
                <a:avLst/>
              </a:prstGeom>
              <a:blipFill>
                <a:blip r:embed="rId4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line with arrows and letters&#10;&#10;Description automatically generated">
            <a:extLst>
              <a:ext uri="{FF2B5EF4-FFF2-40B4-BE49-F238E27FC236}">
                <a16:creationId xmlns:a16="http://schemas.microsoft.com/office/drawing/2014/main" id="{4B622259-9E07-B3BD-5D98-887D67214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883" y="1333557"/>
            <a:ext cx="3590887" cy="188562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306F3C-BE04-D153-E4DD-12CB76AB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A3EB-B252-6042-891D-C53231452F9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2373</Words>
  <Application>Microsoft Macintosh PowerPoint</Application>
  <PresentationFormat>Widescreen</PresentationFormat>
  <Paragraphs>371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Cambria</vt:lpstr>
      <vt:lpstr>Cambria Math</vt:lpstr>
      <vt:lpstr>Office Theme</vt:lpstr>
      <vt:lpstr>Clifford Algebras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Clifford Algebras</dc:title>
  <dc:creator>Christopher M. Donohue</dc:creator>
  <cp:lastModifiedBy>Christopher M. Donohue</cp:lastModifiedBy>
  <cp:revision>2</cp:revision>
  <dcterms:created xsi:type="dcterms:W3CDTF">2026-06-04T23:54:28Z</dcterms:created>
  <dcterms:modified xsi:type="dcterms:W3CDTF">2026-06-09T23:52:33Z</dcterms:modified>
</cp:coreProperties>
</file>